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477" r:id="rId5"/>
    <p:sldId id="478" r:id="rId6"/>
    <p:sldId id="479" r:id="rId7"/>
    <p:sldId id="481" r:id="rId8"/>
    <p:sldId id="405" r:id="rId9"/>
    <p:sldId id="482" r:id="rId10"/>
    <p:sldId id="483" r:id="rId11"/>
    <p:sldId id="484" r:id="rId12"/>
    <p:sldId id="397" r:id="rId13"/>
    <p:sldId id="485" r:id="rId14"/>
    <p:sldId id="480" r:id="rId15"/>
  </p:sldIdLst>
  <p:sldSz cx="12192000" cy="6858000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Seattle Text" pitchFamily="2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Webdings" panose="05030102010509060703" pitchFamily="18" charset="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g-Aguirre, Monica" initials="LM" lastIdx="2" clrIdx="0">
    <p:extLst>
      <p:ext uri="{19B8F6BF-5375-455C-9EA6-DF929625EA0E}">
        <p15:presenceInfo xmlns:p15="http://schemas.microsoft.com/office/powerpoint/2012/main" userId="S-1-5-21-1005559283-1549754204-3747669754-94362" providerId="AD"/>
      </p:ext>
    </p:extLst>
  </p:cmAuthor>
  <p:cmAuthor id="2" name="Rousselle, Marissa" initials="RM" lastIdx="3" clrIdx="1">
    <p:extLst>
      <p:ext uri="{19B8F6BF-5375-455C-9EA6-DF929625EA0E}">
        <p15:presenceInfo xmlns:p15="http://schemas.microsoft.com/office/powerpoint/2012/main" userId="S-1-5-21-1005559283-1549754204-3747669754-90910" providerId="AD"/>
      </p:ext>
    </p:extLst>
  </p:cmAuthor>
  <p:cmAuthor id="3" name="Grover-Roybal, Christina" initials="GC" lastIdx="2" clrIdx="2">
    <p:extLst>
      <p:ext uri="{19B8F6BF-5375-455C-9EA6-DF929625EA0E}">
        <p15:presenceInfo xmlns:p15="http://schemas.microsoft.com/office/powerpoint/2012/main" userId="S-1-5-21-1005559283-1549754204-3747669754-102542" providerId="AD"/>
      </p:ext>
    </p:extLst>
  </p:cmAuthor>
  <p:cmAuthor id="4" name="Harrison, Dana DH" initials="HDD" lastIdx="2" clrIdx="3">
    <p:extLst>
      <p:ext uri="{19B8F6BF-5375-455C-9EA6-DF929625EA0E}">
        <p15:presenceInfo xmlns:p15="http://schemas.microsoft.com/office/powerpoint/2012/main" userId="S-1-5-21-1005559283-1549754204-3747669754-105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79553" autoAdjust="0"/>
  </p:normalViewPr>
  <p:slideViewPr>
    <p:cSldViewPr snapToGrid="0">
      <p:cViewPr varScale="1">
        <p:scale>
          <a:sx n="30" d="100"/>
          <a:sy n="30" d="100"/>
        </p:scale>
        <p:origin x="120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48"/>
    </p:cViewPr>
  </p:sorter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4B4B67-9607-4852-B602-91F4228799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037A5-F970-4EBE-8030-3CABAE1CF9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E6A9C-2F20-4BC7-A04E-9B58E2A7E8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BD0A-2DCB-4D0F-893B-AF7041C59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35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E8839D53-0AF1-47F3-ACEC-A062FD73828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FEF5CC65-4DC7-4025-B3C9-A4D18F28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5CC65-4DC7-4025-B3C9-A4D18F2813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9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B94C714B-BC29-424F-9BAC-66463D7281E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538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(Dwane)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908FF-86C1-4569-AFBB-816FCF84B7B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9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492"/>
          <a:stretch/>
        </p:blipFill>
        <p:spPr>
          <a:xfrm>
            <a:off x="-25054" y="0"/>
            <a:ext cx="12217054" cy="69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054" y="0"/>
            <a:ext cx="12217054" cy="693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7E2E5-B5A7-494A-ADB5-BD542C1378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6000978"/>
            <a:ext cx="3002280" cy="93567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38633C0-2225-4203-8672-BE1FF8F3CB26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2"/>
            <a:ext cx="1498947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5/30/2019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9AFD60-3737-4450-BE19-5CF0B1965CC6}"/>
              </a:ext>
            </a:extLst>
          </p:cNvPr>
          <p:cNvSpPr txBox="1">
            <a:spLocks/>
          </p:cNvSpPr>
          <p:nvPr userDrawn="1"/>
        </p:nvSpPr>
        <p:spPr>
          <a:xfrm>
            <a:off x="1709535" y="6248284"/>
            <a:ext cx="3710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Department of Education and Early Learning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292BD58-3649-47C4-A543-615DADA9CB6E}"/>
              </a:ext>
            </a:extLst>
          </p:cNvPr>
          <p:cNvSpPr txBox="1">
            <a:spLocks/>
          </p:cNvSpPr>
          <p:nvPr userDrawn="1"/>
        </p:nvSpPr>
        <p:spPr>
          <a:xfrm>
            <a:off x="5811715" y="6248282"/>
            <a:ext cx="1320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Slide </a:t>
            </a:r>
            <a:fld id="{DF8696C3-962D-40C4-9027-2E9B49A966BB}" type="slidenum">
              <a:rPr lang="en-US" sz="1400" b="1" smtClean="0">
                <a:solidFill>
                  <a:schemeClr val="tx1"/>
                </a:solidFill>
              </a:rPr>
              <a:t>‹#›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6596CD-1A53-40BF-86B6-CCF9641C4F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37" y="5922323"/>
            <a:ext cx="2998963" cy="935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DD451B4-C473-4A29-A539-AB086CAEEC4C}"/>
              </a:ext>
            </a:extLst>
          </p:cNvPr>
          <p:cNvSpPr txBox="1">
            <a:spLocks/>
          </p:cNvSpPr>
          <p:nvPr userDrawn="1"/>
        </p:nvSpPr>
        <p:spPr>
          <a:xfrm>
            <a:off x="152400" y="6248284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Date (xx/xx/</a:t>
            </a:r>
            <a:r>
              <a:rPr lang="en-US" dirty="0" err="1">
                <a:solidFill>
                  <a:srgbClr val="003DA5"/>
                </a:solidFill>
              </a:rPr>
              <a:t>xxxx</a:t>
            </a:r>
            <a:r>
              <a:rPr lang="en-US" dirty="0">
                <a:solidFill>
                  <a:srgbClr val="003DA5"/>
                </a:solidFill>
              </a:rPr>
              <a:t>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22A13-69DF-40C1-9F36-4B12A61C3C27}"/>
              </a:ext>
            </a:extLst>
          </p:cNvPr>
          <p:cNvSpPr txBox="1">
            <a:spLocks/>
          </p:cNvSpPr>
          <p:nvPr userDrawn="1"/>
        </p:nvSpPr>
        <p:spPr>
          <a:xfrm>
            <a:off x="1524000" y="62482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Department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9B98A-278E-4B52-9EE2-9C31F9863037}"/>
              </a:ext>
            </a:extLst>
          </p:cNvPr>
          <p:cNvSpPr txBox="1">
            <a:spLocks/>
          </p:cNvSpPr>
          <p:nvPr userDrawn="1"/>
        </p:nvSpPr>
        <p:spPr>
          <a:xfrm>
            <a:off x="3581400" y="6248283"/>
            <a:ext cx="116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Page Number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 userDrawn="1"/>
        </p:nvSpPr>
        <p:spPr>
          <a:xfrm>
            <a:off x="0" y="5984478"/>
            <a:ext cx="12192000" cy="898460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4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5/30/2019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CE33BE-5965-4385-A50F-EE3044A3C612}"/>
              </a:ext>
            </a:extLst>
          </p:cNvPr>
          <p:cNvSpPr txBox="1">
            <a:spLocks/>
          </p:cNvSpPr>
          <p:nvPr userDrawn="1"/>
        </p:nvSpPr>
        <p:spPr>
          <a:xfrm>
            <a:off x="1702031" y="6248282"/>
            <a:ext cx="3709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Department of Education and Early Learning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44D1-75DE-4BDD-8018-D6C834D9310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5991605"/>
            <a:ext cx="3002280" cy="935678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4B07AE0-AFD4-47D6-A793-F03BF5D8D2D2}"/>
              </a:ext>
            </a:extLst>
          </p:cNvPr>
          <p:cNvSpPr txBox="1">
            <a:spLocks/>
          </p:cNvSpPr>
          <p:nvPr userDrawn="1"/>
        </p:nvSpPr>
        <p:spPr>
          <a:xfrm>
            <a:off x="5811715" y="6248282"/>
            <a:ext cx="1320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Slide </a:t>
            </a:r>
            <a:fld id="{DF8696C3-962D-40C4-9027-2E9B49A966BB}" type="slidenum">
              <a:rPr lang="en-US" sz="1400" b="1" smtClean="0">
                <a:solidFill>
                  <a:schemeClr val="bg1"/>
                </a:solidFill>
              </a:rPr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dexchange.com/seattle" TargetMode="External"/><Relationship Id="rId2" Type="http://schemas.openxmlformats.org/officeDocument/2006/relationships/hyperlink" Target="mailto:larry.ahern@seattle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028B-3C0A-49DB-B684-639AEAE63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Seattle Preschool Program Technical Assistance Pool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BD3EA-3129-4A55-9ECE-98380E0DA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On- Call Consultant Services RFQ</a:t>
            </a:r>
          </a:p>
          <a:p>
            <a:r>
              <a:rPr lang="en-US" dirty="0"/>
              <a:t>Pre-Submittal Conference </a:t>
            </a:r>
          </a:p>
          <a:p>
            <a:r>
              <a:rPr lang="en-US" dirty="0"/>
              <a:t>May 30, 2019</a:t>
            </a:r>
          </a:p>
        </p:txBody>
      </p:sp>
    </p:spTree>
    <p:extLst>
      <p:ext uri="{BB962C8B-B14F-4D97-AF65-F5344CB8AC3E}">
        <p14:creationId xmlns:p14="http://schemas.microsoft.com/office/powerpoint/2010/main" val="321157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BB6AE-DAED-4E1F-976D-00560BB55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RFQ Selection Process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5777A-3C74-4DFA-9CFB-18A5F81A9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44709D"/>
              </a:buClr>
              <a:defRPr/>
            </a:pPr>
            <a:r>
              <a:rPr lang="en-US" dirty="0">
                <a:solidFill>
                  <a:prstClr val="black"/>
                </a:solidFill>
                <a:cs typeface="Tahoma" pitchFamily="34" charset="0"/>
              </a:rPr>
              <a:t>Selection committee</a:t>
            </a:r>
          </a:p>
          <a:p>
            <a:pPr lvl="1">
              <a:buClr>
                <a:srgbClr val="3C9770"/>
              </a:buClr>
              <a:defRPr/>
            </a:pPr>
            <a:r>
              <a:rPr lang="en-US" dirty="0">
                <a:solidFill>
                  <a:srgbClr val="000000"/>
                </a:solidFill>
                <a:cs typeface="Tahoma" pitchFamily="34" charset="0"/>
              </a:rPr>
              <a:t>CDCM representatives</a:t>
            </a:r>
          </a:p>
          <a:p>
            <a:pPr lvl="1">
              <a:buClr>
                <a:srgbClr val="3C9770"/>
              </a:buClr>
              <a:defRPr/>
            </a:pPr>
            <a:r>
              <a:rPr lang="en-US" dirty="0">
                <a:solidFill>
                  <a:srgbClr val="000000"/>
                </a:solidFill>
                <a:cs typeface="Tahoma" pitchFamily="34" charset="0"/>
              </a:rPr>
              <a:t>DEEL representatives</a:t>
            </a:r>
          </a:p>
          <a:p>
            <a:pPr lvl="1">
              <a:buClr>
                <a:srgbClr val="3C9770"/>
              </a:buClr>
              <a:defRPr/>
            </a:pPr>
            <a:endParaRPr lang="en-US" dirty="0">
              <a:solidFill>
                <a:srgbClr val="3C9770"/>
              </a:solidFill>
              <a:cs typeface="Tahoma" pitchFamily="34" charset="0"/>
            </a:endParaRPr>
          </a:p>
          <a:p>
            <a:pPr>
              <a:buClr>
                <a:srgbClr val="44709D"/>
              </a:buClr>
              <a:defRPr/>
            </a:pPr>
            <a:r>
              <a:rPr lang="en-US" dirty="0">
                <a:solidFill>
                  <a:prstClr val="black"/>
                </a:solidFill>
                <a:cs typeface="Tahoma" pitchFamily="34" charset="0"/>
              </a:rPr>
              <a:t>Submittals will be pre-screened and evaluated based on the selection criteria found in the RFQ</a:t>
            </a:r>
          </a:p>
          <a:p>
            <a:pPr lvl="1">
              <a:buClr>
                <a:srgbClr val="44709D"/>
              </a:buClr>
              <a:defRPr/>
            </a:pPr>
            <a:r>
              <a:rPr lang="en-US" u="sng" dirty="0">
                <a:solidFill>
                  <a:srgbClr val="0070C0"/>
                </a:solidFill>
                <a:cs typeface="Tahoma" pitchFamily="34" charset="0"/>
              </a:rPr>
              <a:t>http:// www.ebidexchange.com/seattle</a:t>
            </a:r>
          </a:p>
          <a:p>
            <a:pPr>
              <a:buClr>
                <a:srgbClr val="44709D"/>
              </a:buClr>
              <a:buNone/>
              <a:defRPr/>
            </a:pPr>
            <a:endParaRPr lang="en-US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3C9770"/>
              </a:buClr>
              <a:defRPr/>
            </a:pPr>
            <a:endParaRPr lang="en-US" dirty="0">
              <a:solidFill>
                <a:srgbClr val="3C977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3C9770"/>
              </a:buClr>
              <a:defRPr/>
            </a:pPr>
            <a:endParaRPr lang="en-US" dirty="0">
              <a:solidFill>
                <a:srgbClr val="3C977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rgbClr val="44709D"/>
              </a:buClr>
              <a:buFont typeface="Georgia"/>
              <a:buNone/>
              <a:defRPr/>
            </a:pPr>
            <a:endParaRPr lang="en-US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6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65B5-2B84-45C5-81F9-C36EB622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0EED8-2426-4BD1-97B6-8BCA5A532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Larry Ahern </a:t>
            </a:r>
          </a:p>
          <a:p>
            <a:pPr lvl="1"/>
            <a:r>
              <a:rPr lang="en-US" dirty="0">
                <a:hlinkClick r:id="rId2"/>
              </a:rPr>
              <a:t>larry.ahern@seattle.gov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206.733.9135</a:t>
            </a:r>
          </a:p>
          <a:p>
            <a:r>
              <a:rPr lang="en-US" dirty="0"/>
              <a:t>RFQ Link</a:t>
            </a:r>
          </a:p>
          <a:p>
            <a:pPr lvl="1"/>
            <a:r>
              <a:rPr lang="en-US" u="sng" dirty="0">
                <a:solidFill>
                  <a:srgbClr val="0070C0"/>
                </a:solidFill>
                <a:cs typeface="Tahoma" pitchFamily="34" charset="0"/>
              </a:rPr>
              <a:t>http:// </a:t>
            </a:r>
            <a:r>
              <a:rPr lang="en-US" u="sng" dirty="0">
                <a:solidFill>
                  <a:srgbClr val="0070C0"/>
                </a:solidFill>
                <a:cs typeface="Tahoma" pitchFamily="34" charset="0"/>
                <a:hlinkClick r:id="rId3"/>
              </a:rPr>
              <a:t>www.ebidexchange.com/seattle</a:t>
            </a:r>
            <a:endParaRPr lang="en-US" u="sng" dirty="0">
              <a:solidFill>
                <a:srgbClr val="0070C0"/>
              </a:solidFill>
              <a:cs typeface="Tahoma" pitchFamily="34" charset="0"/>
            </a:endParaRPr>
          </a:p>
          <a:p>
            <a:pPr lvl="1"/>
            <a:endParaRPr lang="en-US" u="sng" dirty="0">
              <a:solidFill>
                <a:srgbClr val="0070C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9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403C-1D7A-4C62-83B9-4BDD1DC5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6167B-A349-4508-9D8D-FF79E7D28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Finance &amp; Administrative Services (FAS) </a:t>
            </a:r>
          </a:p>
          <a:p>
            <a:pPr marL="457200" lvl="1" indent="0">
              <a:buNone/>
            </a:pPr>
            <a:r>
              <a:rPr lang="en-US" dirty="0"/>
              <a:t>Capital Development &amp; Construction Management Division (CDCM)</a:t>
            </a:r>
          </a:p>
          <a:p>
            <a:pPr marL="457200" lvl="1" indent="0">
              <a:buNone/>
            </a:pPr>
            <a:r>
              <a:rPr lang="en-US" dirty="0"/>
              <a:t>	Represented by: </a:t>
            </a:r>
          </a:p>
          <a:p>
            <a:pPr marL="457200" lvl="1" indent="0">
              <a:buNone/>
            </a:pPr>
            <a:r>
              <a:rPr lang="en-US" dirty="0"/>
              <a:t>	Larry Ahern- Senior Project Manager </a:t>
            </a:r>
          </a:p>
          <a:p>
            <a:r>
              <a:rPr lang="en-US" dirty="0"/>
              <a:t>Department of Education and Early Learning (DEEL) </a:t>
            </a:r>
          </a:p>
          <a:p>
            <a:pPr marL="914400" lvl="2" indent="0">
              <a:buNone/>
            </a:pPr>
            <a:r>
              <a:rPr lang="en-US" sz="2800" dirty="0"/>
              <a:t>Represented by: </a:t>
            </a:r>
          </a:p>
          <a:p>
            <a:pPr marL="914400" lvl="2" indent="0">
              <a:buNone/>
            </a:pPr>
            <a:r>
              <a:rPr lang="en-US" sz="2800" dirty="0"/>
              <a:t>Jenny Choi- Senior Policy &amp; Planning Specialist </a:t>
            </a:r>
          </a:p>
        </p:txBody>
      </p:sp>
    </p:spTree>
    <p:extLst>
      <p:ext uri="{BB962C8B-B14F-4D97-AF65-F5344CB8AC3E}">
        <p14:creationId xmlns:p14="http://schemas.microsoft.com/office/powerpoint/2010/main" val="390113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370F-B804-4798-AFF9-522D75F5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4859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Seattle Preschool Program (SPP) </a:t>
            </a:r>
            <a:br>
              <a:rPr lang="en-US" dirty="0"/>
            </a:br>
            <a:r>
              <a:rPr lang="en-US" dirty="0"/>
              <a:t>Architectural/Project Management Consultant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C609D-ECA4-4099-8652-1E133FA7C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3"/>
            <a:ext cx="10515600" cy="3747265"/>
          </a:xfrm>
        </p:spPr>
        <p:txBody>
          <a:bodyPr/>
          <a:lstStyle/>
          <a:p>
            <a:r>
              <a:rPr lang="en-US" dirty="0"/>
              <a:t>SPP Overview </a:t>
            </a:r>
          </a:p>
          <a:p>
            <a:r>
              <a:rPr lang="en-US" dirty="0"/>
              <a:t>RFQ Purpose </a:t>
            </a:r>
          </a:p>
          <a:p>
            <a:r>
              <a:rPr lang="en-US" dirty="0"/>
              <a:t>Past Projects</a:t>
            </a:r>
          </a:p>
          <a:p>
            <a:r>
              <a:rPr lang="en-US" dirty="0"/>
              <a:t>Consultant Contract Requirements </a:t>
            </a:r>
          </a:p>
          <a:p>
            <a:r>
              <a:rPr lang="en-US" dirty="0"/>
              <a:t>RFQ Selection Timeline </a:t>
            </a:r>
          </a:p>
          <a:p>
            <a:r>
              <a:rPr lang="en-US" dirty="0"/>
              <a:t>RFQ Selection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1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D42F-1D4B-4FD8-A86F-53C69469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395"/>
            <a:ext cx="10515600" cy="1325563"/>
          </a:xfrm>
        </p:spPr>
        <p:txBody>
          <a:bodyPr/>
          <a:lstStyle/>
          <a:p>
            <a:r>
              <a:rPr lang="en-US" dirty="0"/>
              <a:t>SPP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6D225-D92A-48F6-8C5E-C4805E477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470"/>
            <a:ext cx="10515600" cy="44049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SPP offers competitive rates for providers, high-quality professional development, and access to organizational capacity building funds (staff tuition support, facilities funding, etc.) </a:t>
            </a:r>
          </a:p>
          <a:p>
            <a:r>
              <a:rPr lang="en-US" dirty="0"/>
              <a:t>DEEL has $7.56 million to support facilities expansion, renovation, or improvement </a:t>
            </a:r>
          </a:p>
          <a:p>
            <a:pPr lvl="0"/>
            <a:r>
              <a:rPr lang="en-US" dirty="0"/>
              <a:t>78 classrooms and 2 Family Child Care (FCC) hubs currently are enrolled in the program </a:t>
            </a:r>
          </a:p>
          <a:p>
            <a:pPr lvl="0"/>
            <a:r>
              <a:rPr lang="en-US" dirty="0"/>
              <a:t>19 centers are enrolled in the Pathways Program – indicating they intend to apply to participate in SPP within 2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7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F0BF-CFF6-4EF2-A569-2376D15A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84" y="447059"/>
            <a:ext cx="10515600" cy="661570"/>
          </a:xfrm>
        </p:spPr>
        <p:txBody>
          <a:bodyPr>
            <a:normAutofit fontScale="90000"/>
          </a:bodyPr>
          <a:lstStyle/>
          <a:p>
            <a:r>
              <a:rPr lang="en-US" dirty="0"/>
              <a:t>SPP Expansion from 2015 to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8930F-3F8D-4912-A2A5-C381B2EC7562}"/>
              </a:ext>
            </a:extLst>
          </p:cNvPr>
          <p:cNvSpPr txBox="1"/>
          <p:nvPr/>
        </p:nvSpPr>
        <p:spPr>
          <a:xfrm>
            <a:off x="0" y="5904127"/>
            <a:ext cx="12192000" cy="1073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1C884-9537-4635-95DD-C93385CFC3DD}"/>
              </a:ext>
            </a:extLst>
          </p:cNvPr>
          <p:cNvSpPr txBox="1"/>
          <p:nvPr/>
        </p:nvSpPr>
        <p:spPr>
          <a:xfrm>
            <a:off x="3175707" y="6256185"/>
            <a:ext cx="547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28E2B"/>
                </a:solidFill>
                <a:latin typeface="Webdings" panose="05030102010509060703" pitchFamily="18" charset="2"/>
              </a:rPr>
              <a:t>n</a:t>
            </a:r>
            <a:r>
              <a:rPr lang="en-US" dirty="0">
                <a:latin typeface="Webdings" panose="05030102010509060703" pitchFamily="18" charset="2"/>
              </a:rPr>
              <a:t> </a:t>
            </a:r>
            <a:r>
              <a:rPr lang="en-US" dirty="0">
                <a:latin typeface="+mj-lt"/>
              </a:rPr>
              <a:t>SPS Sites                </a:t>
            </a:r>
            <a:r>
              <a:rPr lang="en-US" dirty="0">
                <a:solidFill>
                  <a:srgbClr val="59A14F"/>
                </a:solidFill>
                <a:latin typeface="Webdings" panose="05030102010509060703" pitchFamily="18" charset="2"/>
              </a:rPr>
              <a:t>n</a:t>
            </a:r>
            <a:r>
              <a:rPr lang="en-US" dirty="0">
                <a:latin typeface="Webdings" panose="05030102010509060703" pitchFamily="18" charset="2"/>
              </a:rPr>
              <a:t> </a:t>
            </a:r>
            <a:r>
              <a:rPr lang="en-US" dirty="0">
                <a:latin typeface="+mj-lt"/>
              </a:rPr>
              <a:t>CBO Sites                   </a:t>
            </a:r>
            <a:r>
              <a:rPr lang="en-US" sz="1400" dirty="0">
                <a:solidFill>
                  <a:srgbClr val="B07AA1"/>
                </a:solidFill>
                <a:latin typeface="Webdings" panose="05030102010509060703" pitchFamily="18" charset="2"/>
              </a:rPr>
              <a:t>n</a:t>
            </a:r>
            <a:r>
              <a:rPr lang="en-US" dirty="0">
                <a:latin typeface="Webdings" panose="05030102010509060703" pitchFamily="18" charset="2"/>
              </a:rPr>
              <a:t> </a:t>
            </a:r>
            <a:r>
              <a:rPr lang="en-US" dirty="0">
                <a:latin typeface="+mj-lt"/>
              </a:rPr>
              <a:t>FCC Sites</a:t>
            </a:r>
            <a:r>
              <a:rPr lang="en-US" dirty="0">
                <a:latin typeface="Webdings" panose="05030102010509060703" pitchFamily="18" charset="2"/>
              </a:rPr>
              <a:t> 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06BE1043-1502-48AD-A993-272A70DB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9" y="1323138"/>
            <a:ext cx="10703291" cy="475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82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AB2F-7BDA-4775-977C-DBE8E1B1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RFQ Purpose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75579-EFE3-4531-81F2-087A51CD8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22261"/>
          </a:xfrm>
        </p:spPr>
        <p:txBody>
          <a:bodyPr/>
          <a:lstStyle/>
          <a:p>
            <a:r>
              <a:rPr lang="en-US" dirty="0"/>
              <a:t>Develop a pool of architectural and project management consultants to support SPP providers in developing capital expansion projects</a:t>
            </a:r>
          </a:p>
          <a:p>
            <a:r>
              <a:rPr lang="en-US" dirty="0"/>
              <a:t>Preschool providers need capital expertise and support to get their projects off the ground</a:t>
            </a:r>
          </a:p>
          <a:p>
            <a:r>
              <a:rPr lang="en-US" dirty="0"/>
              <a:t>A companion development program by DEEL will provide capital funding to implement projects proposed by SPP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3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tatic.seattletimes.com/wp-content/uploads/2018/03/ReWA_Swords_03_185834-780x520.jpg">
            <a:extLst>
              <a:ext uri="{FF2B5EF4-FFF2-40B4-BE49-F238E27FC236}">
                <a16:creationId xmlns:a16="http://schemas.microsoft.com/office/drawing/2014/main" id="{DDD7A600-B5B6-46B3-AF85-F15A2EF71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004A2-57FC-40CA-9A14-35CF96AA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Past Projects 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5A030-933E-4D66-96D5-870E4E6D1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576616"/>
            <a:ext cx="4593021" cy="284913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Refugee Women’s Alliance</a:t>
            </a:r>
          </a:p>
          <a:p>
            <a:r>
              <a:rPr lang="en-US" sz="1800" dirty="0"/>
              <a:t>First Place</a:t>
            </a:r>
          </a:p>
          <a:p>
            <a:r>
              <a:rPr lang="en-US" sz="1800" dirty="0"/>
              <a:t>East African Development Center </a:t>
            </a:r>
          </a:p>
          <a:p>
            <a:r>
              <a:rPr lang="en-US" sz="1800" dirty="0"/>
              <a:t>Sound Child Care Solutions</a:t>
            </a:r>
          </a:p>
          <a:p>
            <a:r>
              <a:rPr lang="en-US" sz="1800" dirty="0"/>
              <a:t>YMCA</a:t>
            </a:r>
          </a:p>
          <a:p>
            <a:r>
              <a:rPr lang="en-US" sz="1800" dirty="0"/>
              <a:t>Launch</a:t>
            </a:r>
          </a:p>
          <a:p>
            <a:r>
              <a:rPr lang="en-US" sz="1800" dirty="0"/>
              <a:t>… and more!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123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E85C-CDCD-4337-A931-9A6082A9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Consultant Contract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B6899-CA7E-4178-9229-EE7483C02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351"/>
            <a:ext cx="10515600" cy="4222261"/>
          </a:xfrm>
        </p:spPr>
        <p:txBody>
          <a:bodyPr>
            <a:normAutofit/>
          </a:bodyPr>
          <a:lstStyle/>
          <a:p>
            <a:r>
              <a:rPr lang="en-US" dirty="0"/>
              <a:t>Consultant Questionnaire:</a:t>
            </a:r>
          </a:p>
          <a:p>
            <a:pPr lvl="1"/>
            <a:r>
              <a:rPr lang="en-US" dirty="0"/>
              <a:t>Must be completed and returned in your submittal	</a:t>
            </a:r>
          </a:p>
          <a:p>
            <a:r>
              <a:rPr lang="en-US" dirty="0"/>
              <a:t>Equal Benefits Compliance Declaration</a:t>
            </a:r>
          </a:p>
          <a:p>
            <a:pPr lvl="1"/>
            <a:r>
              <a:rPr lang="en-US" dirty="0"/>
              <a:t>Firms must provide same or equal benefits to employees and partners whether married or in domestic partnerships</a:t>
            </a:r>
          </a:p>
          <a:p>
            <a:r>
              <a:rPr lang="en-US" dirty="0"/>
              <a:t>WMBE Requirements</a:t>
            </a:r>
          </a:p>
          <a:p>
            <a:pPr lvl="1"/>
            <a:r>
              <a:rPr lang="en-US" dirty="0"/>
              <a:t>No specific requirements due to contract size but the City strongly encourages WMBE participation in support of the City’s value of diversity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7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D427E-70F6-4B6C-B1A6-B6BC10B0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AE7081-812A-4321-81D5-572AAFC0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RFQ Selection Timeline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59CFA7-E7ED-4AB5-B140-825CE44E1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07087"/>
              </p:ext>
            </p:extLst>
          </p:nvPr>
        </p:nvGraphicFramePr>
        <p:xfrm>
          <a:off x="953837" y="1425518"/>
          <a:ext cx="10284326" cy="42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163">
                  <a:extLst>
                    <a:ext uri="{9D8B030D-6E8A-4147-A177-3AD203B41FA5}">
                      <a16:colId xmlns:a16="http://schemas.microsoft.com/office/drawing/2014/main" val="2620072439"/>
                    </a:ext>
                  </a:extLst>
                </a:gridCol>
                <a:gridCol w="5142163">
                  <a:extLst>
                    <a:ext uri="{9D8B030D-6E8A-4147-A177-3AD203B41FA5}">
                      <a16:colId xmlns:a16="http://schemas.microsoft.com/office/drawing/2014/main" val="1964649828"/>
                    </a:ext>
                  </a:extLst>
                </a:gridCol>
              </a:tblGrid>
              <a:tr h="708898">
                <a:tc>
                  <a:txBody>
                    <a:bodyPr/>
                    <a:lstStyle/>
                    <a:p>
                      <a:r>
                        <a:rPr lang="en-US" sz="2800" dirty="0"/>
                        <a:t>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386901"/>
                  </a:ext>
                </a:extLst>
              </a:tr>
              <a:tr h="708898">
                <a:tc>
                  <a:txBody>
                    <a:bodyPr/>
                    <a:lstStyle/>
                    <a:p>
                      <a:r>
                        <a:rPr lang="en-US" sz="2800" dirty="0"/>
                        <a:t>2:00 PM, June 6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Deadline for Questions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204605"/>
                  </a:ext>
                </a:extLst>
              </a:tr>
              <a:tr h="708898">
                <a:tc>
                  <a:txBody>
                    <a:bodyPr/>
                    <a:lstStyle/>
                    <a:p>
                      <a:r>
                        <a:rPr lang="en-US" sz="2800" dirty="0"/>
                        <a:t>2:00 PM, June 13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RFQ Submittals Due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541801"/>
                  </a:ext>
                </a:extLst>
              </a:tr>
              <a:tr h="708898">
                <a:tc>
                  <a:txBody>
                    <a:bodyPr/>
                    <a:lstStyle/>
                    <a:p>
                      <a:r>
                        <a:rPr lang="en-US" sz="2800" dirty="0"/>
                        <a:t>Week of June 17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Submittal Evaluation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121044"/>
                  </a:ext>
                </a:extLst>
              </a:tr>
              <a:tr h="708898">
                <a:tc>
                  <a:txBody>
                    <a:bodyPr/>
                    <a:lstStyle/>
                    <a:p>
                      <a:r>
                        <a:rPr lang="en-US" sz="2800" dirty="0"/>
                        <a:t>Week of July 1</a:t>
                      </a:r>
                      <a:r>
                        <a:rPr lang="en-US" sz="2800" baseline="30000" dirty="0"/>
                        <a:t>st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Consultant Selection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465644"/>
                  </a:ext>
                </a:extLst>
              </a:tr>
              <a:tr h="708898">
                <a:tc gridSpan="2">
                  <a:txBody>
                    <a:bodyPr/>
                    <a:lstStyle/>
                    <a:p>
                      <a:r>
                        <a:rPr lang="en-US" sz="2800" dirty="0"/>
                        <a:t>* If interviews are required, they will be the week of June 24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102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.5.14SelectComm.SPP.pptx.potx" id="{8D857339-7E43-441A-B270-31E607ADB7FC}" vid="{AE393844-FEEA-40CB-99C5-B4E9FBE542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CE3134DFD7624997BFB71F0C359F62" ma:contentTypeVersion="2" ma:contentTypeDescription="Create a new document." ma:contentTypeScope="" ma:versionID="03ac24c1bade43be34371902423d08f8">
  <xsd:schema xmlns:xsd="http://www.w3.org/2001/XMLSchema" xmlns:xs="http://www.w3.org/2001/XMLSchema" xmlns:p="http://schemas.microsoft.com/office/2006/metadata/properties" xmlns:ns2="59b99cce-b69a-4ba1-9164-0674c41793a4" targetNamespace="http://schemas.microsoft.com/office/2006/metadata/properties" ma:root="true" ma:fieldsID="f57098483d374aaf10f22a116df254c6" ns2:_="">
    <xsd:import namespace="59b99cce-b69a-4ba1-9164-0674c41793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99cce-b69a-4ba1-9164-0674c4179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870EB8-D6CF-456E-A354-BDA151A1F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b99cce-b69a-4ba1-9164-0674c4179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CD351-0561-4B41-9079-EB7703943CEB}">
  <ds:schemaRefs>
    <ds:schemaRef ds:uri="http://purl.org/dc/elements/1.1/"/>
    <ds:schemaRef ds:uri="http://purl.org/dc/terms/"/>
    <ds:schemaRef ds:uri="http://schemas.microsoft.com/office/2006/documentManagement/types"/>
    <ds:schemaRef ds:uri="59b99cce-b69a-4ba1-9164-0674c41793a4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348</Words>
  <Application>Microsoft Office PowerPoint</Application>
  <PresentationFormat>Widescreen</PresentationFormat>
  <Paragraphs>78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Tahoma</vt:lpstr>
      <vt:lpstr>Webdings</vt:lpstr>
      <vt:lpstr>Georgia</vt:lpstr>
      <vt:lpstr>Seattle Text</vt:lpstr>
      <vt:lpstr>Calibri</vt:lpstr>
      <vt:lpstr>Office Theme</vt:lpstr>
      <vt:lpstr>Seattle Preschool Program Technical Assistance Pool  </vt:lpstr>
      <vt:lpstr>Introductions  </vt:lpstr>
      <vt:lpstr>Seattle Preschool Program (SPP)  Architectural/Project Management Consultant Services </vt:lpstr>
      <vt:lpstr>SPP Overview </vt:lpstr>
      <vt:lpstr>SPP Expansion from 2015 to 2018</vt:lpstr>
      <vt:lpstr>RFQ Purpose </vt:lpstr>
      <vt:lpstr>Past Projects </vt:lpstr>
      <vt:lpstr>Consultant Contract Requirements </vt:lpstr>
      <vt:lpstr>RFQ Selection Timeline </vt:lpstr>
      <vt:lpstr>RFQ Selection Process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 Preschool Program Technical Assistance Pool</dc:title>
  <dc:creator>Choi, Jenny</dc:creator>
  <cp:lastModifiedBy>Wong, Carol</cp:lastModifiedBy>
  <cp:revision>20</cp:revision>
  <dcterms:created xsi:type="dcterms:W3CDTF">2019-05-29T21:45:43Z</dcterms:created>
  <dcterms:modified xsi:type="dcterms:W3CDTF">2019-06-06T17:05:40Z</dcterms:modified>
</cp:coreProperties>
</file>