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19"/>
  </p:notesMasterIdLst>
  <p:handoutMasterIdLst>
    <p:handoutMasterId r:id="rId20"/>
  </p:handoutMasterIdLst>
  <p:sldIdLst>
    <p:sldId id="256" r:id="rId6"/>
    <p:sldId id="259" r:id="rId7"/>
    <p:sldId id="257" r:id="rId8"/>
    <p:sldId id="263" r:id="rId9"/>
    <p:sldId id="272" r:id="rId10"/>
    <p:sldId id="261" r:id="rId11"/>
    <p:sldId id="271" r:id="rId12"/>
    <p:sldId id="264" r:id="rId13"/>
    <p:sldId id="265" r:id="rId14"/>
    <p:sldId id="267" r:id="rId15"/>
    <p:sldId id="268" r:id="rId16"/>
    <p:sldId id="269" r:id="rId17"/>
    <p:sldId id="270" r:id="rId18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eattle Text" pitchFamily="2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049143-4858-481C-A160-430B83D738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8CF425-5879-4534-B961-3FF33396BC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B517A-8585-48D2-8C31-839F6E758DD8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B08B2-0C29-41B5-910C-0A3B31F60C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390D2C-DC44-4F4A-9DF8-9E886B32AE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2C360-6A36-4028-B213-9AAD2D65D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873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3DA1FD-F637-4C03-A492-87A2CFCBEA7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F3461-D1A5-4C0B-872A-79DFAB246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5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FAS building owner / SFD building tenant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1310 N Northgate Way</a:t>
            </a:r>
          </a:p>
          <a:p>
            <a:r>
              <a:rPr lang="en-US" dirty="0"/>
              <a:t>Due diligence – response time analysis, Test Fit, survey, PHII assessment, </a:t>
            </a:r>
          </a:p>
          <a:p>
            <a:r>
              <a:rPr lang="en-US" dirty="0"/>
              <a:t>Note Interim Station across the street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8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of blocks north of existing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2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of blocks north of existing station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72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 31, Ladder 5, Medic 31 and Aid 31</a:t>
            </a:r>
          </a:p>
          <a:p>
            <a:r>
              <a:rPr lang="en-US" dirty="0"/>
              <a:t>Site Address:  11302 Meridian Avenue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03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 31, Ladder 5, Medic 31 and Aid 31</a:t>
            </a:r>
          </a:p>
          <a:p>
            <a:r>
              <a:rPr lang="en-US" dirty="0"/>
              <a:t>Site Address:  11302 Meridian Avenue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0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in Mid-2024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AF3461-D1A5-4C0B-872A-79DFAB246D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7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8">
            <a:extLst>
              <a:ext uri="{FF2B5EF4-FFF2-40B4-BE49-F238E27FC236}">
                <a16:creationId xmlns:a16="http://schemas.microsoft.com/office/drawing/2014/main" id="{0AC49FDB-9065-40C0-A909-67E66AFA4F4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23492"/>
          <a:stretch/>
        </p:blipFill>
        <p:spPr>
          <a:xfrm>
            <a:off x="-25054" y="0"/>
            <a:ext cx="12217054" cy="693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2F8D7-7114-4278-A8C6-262B2635C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054" y="0"/>
            <a:ext cx="12217054" cy="693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CB5BF-7B1D-4C2F-8DCE-3B48B409DB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9B91-2B82-4546-B83D-1C806B64C2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7E2E5-B5A7-494A-ADB5-BD542C1378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6000978"/>
            <a:ext cx="3002280" cy="935678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38633C0-2225-4203-8672-BE1FF8F3CB26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2"/>
            <a:ext cx="1498947" cy="365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Date  08/07/2020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9AFD60-3737-4450-BE19-5CF0B1965CC6}"/>
              </a:ext>
            </a:extLst>
          </p:cNvPr>
          <p:cNvSpPr txBox="1">
            <a:spLocks/>
          </p:cNvSpPr>
          <p:nvPr userDrawn="1"/>
        </p:nvSpPr>
        <p:spPr>
          <a:xfrm>
            <a:off x="1709535" y="6248284"/>
            <a:ext cx="40246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Department of Finance and Administrative Services</a:t>
            </a:r>
          </a:p>
        </p:txBody>
      </p:sp>
    </p:spTree>
    <p:extLst>
      <p:ext uri="{BB962C8B-B14F-4D97-AF65-F5344CB8AC3E}">
        <p14:creationId xmlns:p14="http://schemas.microsoft.com/office/powerpoint/2010/main" val="132987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6640-AAF9-498F-A6FD-C91E4B710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6F17-7903-4D43-813F-6A908669D6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873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73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49D0-05FB-4A13-9342-93E5AA7FB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80D4A-F83B-4EB0-9CF2-C37A931B4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3328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5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3097-AC2D-4E71-B5A6-B37F847BC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275A-6671-4B2A-BF8E-E0A27F3239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32B95-ABB2-41D5-B74B-4C216A8179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8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60C1-C8F4-42C5-9A6B-D6B62C06F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D1FAB-9430-4266-9D4D-60E3919DFF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61C4E-4B6A-401B-9388-434C46C23C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6F982-9B7A-4DB7-BD8A-33EE8EBA929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2C2E3-4EBB-4A84-826A-812CC9487D3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0A6-C5A2-443E-8D49-43D6387DC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04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45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E995-D949-4665-B2BE-6C1BCBCBF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D865-FD4B-4775-8105-EA2753B93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9348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2C222-FAB2-4815-AD59-66AACA2A6E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10088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7CA1-AD78-47F2-9FA9-24CE3C9F4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A6B14-1176-46C3-92A7-C9D09DD5C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934898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6BB76-673A-42AA-810D-796158A9DA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41074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6596CD-1A53-40BF-86B6-CCF9641C4F7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37" y="5922323"/>
            <a:ext cx="2998963" cy="935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674A9-8420-4BC9-958B-60904E1F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E9525-7613-44D5-9D3B-D9B1A513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DD451B4-C473-4A29-A539-AB086CAEEC4C}"/>
              </a:ext>
            </a:extLst>
          </p:cNvPr>
          <p:cNvSpPr txBox="1">
            <a:spLocks/>
          </p:cNvSpPr>
          <p:nvPr userDrawn="1"/>
        </p:nvSpPr>
        <p:spPr>
          <a:xfrm>
            <a:off x="152400" y="6248284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Date (xx/xx/</a:t>
            </a:r>
            <a:r>
              <a:rPr lang="en-US" dirty="0" err="1">
                <a:solidFill>
                  <a:srgbClr val="003DA5"/>
                </a:solidFill>
              </a:rPr>
              <a:t>xxxx</a:t>
            </a:r>
            <a:r>
              <a:rPr lang="en-US" dirty="0">
                <a:solidFill>
                  <a:srgbClr val="003DA5"/>
                </a:solidFill>
              </a:rPr>
              <a:t>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5122A13-69DF-40C1-9F36-4B12A61C3C27}"/>
              </a:ext>
            </a:extLst>
          </p:cNvPr>
          <p:cNvSpPr txBox="1">
            <a:spLocks/>
          </p:cNvSpPr>
          <p:nvPr userDrawn="1"/>
        </p:nvSpPr>
        <p:spPr>
          <a:xfrm>
            <a:off x="1524000" y="62482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Department Name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B9B98A-278E-4B52-9EE2-9C31F9863037}"/>
              </a:ext>
            </a:extLst>
          </p:cNvPr>
          <p:cNvSpPr txBox="1">
            <a:spLocks/>
          </p:cNvSpPr>
          <p:nvPr userDrawn="1"/>
        </p:nvSpPr>
        <p:spPr>
          <a:xfrm>
            <a:off x="3581400" y="6248283"/>
            <a:ext cx="1165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Page Number</a:t>
            </a:r>
          </a:p>
        </p:txBody>
      </p:sp>
      <p:sp>
        <p:nvSpPr>
          <p:cNvPr id="8" name="Shape 98">
            <a:extLst>
              <a:ext uri="{FF2B5EF4-FFF2-40B4-BE49-F238E27FC236}">
                <a16:creationId xmlns:a16="http://schemas.microsoft.com/office/drawing/2014/main" id="{6301E5A9-264C-4A8D-9812-87FFC06AE62B}"/>
              </a:ext>
            </a:extLst>
          </p:cNvPr>
          <p:cNvSpPr/>
          <p:nvPr userDrawn="1"/>
        </p:nvSpPr>
        <p:spPr>
          <a:xfrm>
            <a:off x="0" y="5984478"/>
            <a:ext cx="12192000" cy="898460"/>
          </a:xfrm>
          <a:prstGeom prst="rect">
            <a:avLst/>
          </a:prstGeom>
          <a:solidFill>
            <a:srgbClr val="003D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953AB7E-1A09-40B8-82F4-7132969F5B99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4"/>
            <a:ext cx="1524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Date  08/07/2020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CE33BE-5965-4385-A50F-EE3044A3C612}"/>
              </a:ext>
            </a:extLst>
          </p:cNvPr>
          <p:cNvSpPr txBox="1">
            <a:spLocks/>
          </p:cNvSpPr>
          <p:nvPr userDrawn="1"/>
        </p:nvSpPr>
        <p:spPr>
          <a:xfrm>
            <a:off x="1702031" y="6248282"/>
            <a:ext cx="40151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Department of Finance and Administrative Services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7CC0D1-EF47-4831-B7C8-1B451F51BCE3}"/>
              </a:ext>
            </a:extLst>
          </p:cNvPr>
          <p:cNvSpPr txBox="1">
            <a:spLocks/>
          </p:cNvSpPr>
          <p:nvPr userDrawn="1"/>
        </p:nvSpPr>
        <p:spPr>
          <a:xfrm>
            <a:off x="5781502" y="6248283"/>
            <a:ext cx="791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2D44D1-75DE-4BDD-8018-D6C834D931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5991605"/>
            <a:ext cx="3002280" cy="9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seattle.procureware.com/login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seattle.procureware.com/login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240E-CBCD-4F39-ABEB-14C0F141E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486122" cy="2387600"/>
          </a:xfrm>
        </p:spPr>
        <p:txBody>
          <a:bodyPr/>
          <a:lstStyle/>
          <a:p>
            <a:r>
              <a:rPr lang="en-US" dirty="0"/>
              <a:t>FIRE STATION 31 REPLACEMENT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659F2-145A-4D6F-8079-8290319E26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RFQ PRE-SUBMITTAL CONFERENCE</a:t>
            </a:r>
          </a:p>
        </p:txBody>
      </p:sp>
    </p:spTree>
    <p:extLst>
      <p:ext uri="{BB962C8B-B14F-4D97-AF65-F5344CB8AC3E}">
        <p14:creationId xmlns:p14="http://schemas.microsoft.com/office/powerpoint/2010/main" val="270540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Consultant Contract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694"/>
            <a:ext cx="6162368" cy="7163965"/>
          </a:xfrm>
        </p:spPr>
        <p:txBody>
          <a:bodyPr>
            <a:noAutofit/>
          </a:bodyPr>
          <a:lstStyle/>
          <a:p>
            <a:pPr marL="0" indent="0" eaLnBrk="1" hangingPunct="1">
              <a:buClrTx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cs typeface="Tahoma" pitchFamily="34" charset="0"/>
              </a:rPr>
              <a:t>Mandatory Forms</a:t>
            </a:r>
          </a:p>
          <a:p>
            <a:pPr marL="457200" indent="-457200" eaLnBrk="1" hangingPunct="1">
              <a:buClrTx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Consultant Contract Questionnair</a:t>
            </a: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e </a:t>
            </a: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with Equal Benefits Declaration</a:t>
            </a:r>
          </a:p>
          <a:p>
            <a:pPr marL="457200" indent="-457200" eaLnBrk="1" hangingPunct="1">
              <a:buClrTx/>
              <a:buFont typeface="+mj-lt"/>
              <a:buAutoNum type="arabicPeriod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Consultant Inclusion Plan – 10% of Submittal Score</a:t>
            </a:r>
          </a:p>
          <a:p>
            <a:pPr marL="0" indent="0" eaLnBrk="1" hangingPunct="1">
              <a:buClrTx/>
              <a:buNone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 eaLnBrk="1" hangingPunct="1">
              <a:buClrTx/>
              <a:buNone/>
              <a:defRPr/>
            </a:pPr>
            <a:r>
              <a:rPr lang="en-US" sz="2800" b="1" dirty="0">
                <a:solidFill>
                  <a:schemeClr val="tx1"/>
                </a:solidFill>
                <a:effectLst/>
                <a:cs typeface="Tahoma" pitchFamily="34" charset="0"/>
              </a:rPr>
              <a:t>Consultant performance evaluation </a:t>
            </a:r>
          </a:p>
          <a:p>
            <a:pPr eaLnBrk="1" hangingPunct="1"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 eaLnBrk="1" hangingPunct="1">
              <a:buClrTx/>
              <a:buNone/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cs typeface="Tahoma" pitchFamily="34" charset="0"/>
              </a:rPr>
              <a:t>Contact: </a:t>
            </a: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Stacy Carter</a:t>
            </a: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 - </a:t>
            </a: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stacy.carter@seattle.gov</a:t>
            </a: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8E2F6-E2A3-4EC8-813E-3C9A7481D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390" y="0"/>
            <a:ext cx="4556610" cy="60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0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RFQ Selection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694"/>
            <a:ext cx="10515600" cy="716396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Deadline for questions:	 		August 14 - 5 pm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Electronic Submittals due to the City:		September 1 - 2 pm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Notifications of shortlist:			September 8 – 18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Interviews (optional):				Week of September 28</a:t>
            </a: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Consultant selection:				Week of October 5</a:t>
            </a: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013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RFQ Selection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5694"/>
            <a:ext cx="10400071" cy="716396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  <a:cs typeface="Tahoma" pitchFamily="34" charset="0"/>
              </a:rPr>
              <a:t>Selection Team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FAS / CD Representatives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SFD Representatives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Design Commission Representative</a:t>
            </a:r>
          </a:p>
          <a:p>
            <a:pPr lvl="1"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https://seattle.procureware.com/login</a:t>
            </a: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endParaRPr lang="en-US" sz="2400" dirty="0">
              <a:solidFill>
                <a:schemeClr val="tx1"/>
              </a:solidFill>
              <a:effectLst/>
              <a:cs typeface="Tahoma" pitchFamily="34" charset="0"/>
            </a:endParaRPr>
          </a:p>
          <a:p>
            <a:pPr>
              <a:lnSpc>
                <a:spcPct val="90000"/>
              </a:lnSpc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Note: Do not visit </a:t>
            </a:r>
            <a:r>
              <a:rPr lang="en-US" sz="2400" dirty="0">
                <a:solidFill>
                  <a:schemeClr val="tx1"/>
                </a:solidFill>
                <a:cs typeface="Tahoma" pitchFamily="34" charset="0"/>
              </a:rPr>
              <a:t>any station sites </a:t>
            </a:r>
            <a:r>
              <a:rPr lang="en-US" sz="2400" dirty="0">
                <a:solidFill>
                  <a:schemeClr val="tx1"/>
                </a:solidFill>
                <a:effectLst/>
                <a:cs typeface="Tahoma" pitchFamily="34" charset="0"/>
              </a:rPr>
              <a:t>or contact any members of the Seattle Fire Department.  Short-listed firms will be invited to tour the site.</a:t>
            </a: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80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5694"/>
            <a:ext cx="10400071" cy="716396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3200" dirty="0">
                <a:solidFill>
                  <a:schemeClr val="tx1"/>
                </a:solidFill>
                <a:effectLst/>
                <a:cs typeface="Tahoma" pitchFamily="34" charset="0"/>
              </a:rPr>
              <a:t>Stacy Carter</a:t>
            </a:r>
            <a:r>
              <a:rPr lang="en-US" dirty="0">
                <a:solidFill>
                  <a:schemeClr val="tx1"/>
                </a:solidFill>
                <a:effectLst/>
                <a:cs typeface="Tahoma" pitchFamily="34" charset="0"/>
              </a:rPr>
              <a:t>, Contracts Administrator</a:t>
            </a:r>
          </a:p>
          <a:p>
            <a:pPr marL="0" marR="0" indent="0">
              <a:lnSpc>
                <a:spcPct val="90000"/>
              </a:lnSpc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/>
                <a:cs typeface="Tahoma" pitchFamily="34" charset="0"/>
              </a:rPr>
              <a:t>stacy.carter@seattle.gov</a:t>
            </a: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endParaRPr lang="en-US" sz="24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RFQ Addenda Postings:</a:t>
            </a:r>
            <a:endParaRPr lang="en-US" sz="24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indent="0">
              <a:lnSpc>
                <a:spcPct val="90000"/>
              </a:lnSpc>
              <a:buClrTx/>
              <a:buNone/>
              <a:defRPr/>
            </a:pPr>
            <a:r>
              <a:rPr lang="en-US" sz="2400" dirty="0">
                <a:solidFill>
                  <a:schemeClr val="tx1"/>
                </a:solidFill>
                <a:effectLst/>
                <a:latin typeface="Tahoma" pitchFamily="34" charset="0"/>
                <a:cs typeface="Tahoma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https://seattle.procureware.com/login</a:t>
            </a:r>
            <a:endParaRPr lang="en-US" sz="2400" dirty="0">
              <a:solidFill>
                <a:schemeClr val="tx1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411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695"/>
            <a:ext cx="10515600" cy="4087324"/>
          </a:xfrm>
        </p:spPr>
        <p:txBody>
          <a:bodyPr>
            <a:normAutofit/>
          </a:bodyPr>
          <a:lstStyle/>
          <a:p>
            <a:pPr marL="0" indent="0" eaLnBrk="1" hangingPunct="1"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Department of Finance and Administrative Services (FAS)</a:t>
            </a:r>
          </a:p>
          <a:p>
            <a:pPr marL="0" indent="0" eaLnBrk="1" hangingPunct="1">
              <a:buClrTx/>
              <a:buNone/>
              <a:defRPr/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  <a:ea typeface="+mn-ea"/>
                <a:cs typeface="+mn-cs"/>
              </a:rPr>
              <a:t>Capital Development (CD)</a:t>
            </a:r>
          </a:p>
          <a:p>
            <a:pPr marL="914400" lvl="2" indent="0"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  <a:ea typeface="+mn-ea"/>
                <a:cs typeface="+mn-cs"/>
              </a:rPr>
              <a:t>Mark Miller, RFQ Manager</a:t>
            </a:r>
          </a:p>
          <a:p>
            <a:pPr marL="914400" lvl="2" indent="0"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  <a:ea typeface="+mn-ea"/>
                <a:cs typeface="+mn-cs"/>
              </a:rPr>
              <a:t>Stacy Carter, Contract Administrator</a:t>
            </a:r>
          </a:p>
          <a:p>
            <a:pPr marL="914400" lvl="2" indent="0"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  <a:ea typeface="+mn-ea"/>
                <a:cs typeface="+mn-cs"/>
              </a:rPr>
              <a:t>David Nguyen, Administrative Assistant</a:t>
            </a: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 eaLnBrk="1" hangingPunct="1">
              <a:buClrTx/>
              <a:buNone/>
              <a:defRPr/>
            </a:pPr>
            <a:r>
              <a:rPr lang="en-US" dirty="0">
                <a:solidFill>
                  <a:schemeClr val="tx1"/>
                </a:solidFill>
                <a:effectLst/>
              </a:rPr>
              <a:t>Seattle Fire Department (SFD)</a:t>
            </a:r>
          </a:p>
          <a:p>
            <a:pPr marL="914400" lvl="2" indent="0" eaLnBrk="1" hangingPunct="1">
              <a:buClrTx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/>
              </a:rPr>
              <a:t>Captain Dan Murray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960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1AFD74-22AA-4927-AE98-9C06B8C5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179"/>
            <a:ext cx="12159894" cy="42365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43" y="4270685"/>
            <a:ext cx="11038679" cy="40873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2003 -  Existing 1973 fire station renovated during  Fire Facilities and Emergency Response  Program</a:t>
            </a:r>
          </a:p>
          <a:p>
            <a:pPr marL="0" lv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2003 – 2019  - Other improvements</a:t>
            </a:r>
          </a:p>
          <a:p>
            <a:pPr marL="0" lv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Oct. 2019 -  Mayor, SFD &amp; FAS determined station no longer met operational needs</a:t>
            </a:r>
            <a:endParaRPr lang="en-US" sz="2000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May 2020 – New site acquired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32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92AF39-9486-43A6-9DC0-28FDB9755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0944"/>
            <a:ext cx="12182883" cy="6280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2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Site </a:t>
            </a:r>
            <a:r>
              <a:rPr lang="en-US" sz="2400" b="0" dirty="0">
                <a:solidFill>
                  <a:schemeClr val="bg1"/>
                </a:solidFill>
              </a:rPr>
              <a:t>11302 Meridian Avenue N</a:t>
            </a:r>
          </a:p>
        </p:txBody>
      </p:sp>
    </p:spTree>
    <p:extLst>
      <p:ext uri="{BB962C8B-B14F-4D97-AF65-F5344CB8AC3E}">
        <p14:creationId xmlns:p14="http://schemas.microsoft.com/office/powerpoint/2010/main" val="2736820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2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New Site </a:t>
            </a:r>
            <a:r>
              <a:rPr lang="en-US" sz="2400" b="0" dirty="0">
                <a:solidFill>
                  <a:schemeClr val="bg1"/>
                </a:solidFill>
              </a:rPr>
              <a:t>11302 Meridian Avenue N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B2CFD492-C66D-4BF9-A259-BCDA817D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65" y="293271"/>
            <a:ext cx="8579069" cy="541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1777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0B24E-61AC-4B28-A661-E87135210673}"/>
              </a:ext>
            </a:extLst>
          </p:cNvPr>
          <p:cNvSpPr/>
          <p:nvPr/>
        </p:nvSpPr>
        <p:spPr>
          <a:xfrm>
            <a:off x="4191000" y="0"/>
            <a:ext cx="2752725" cy="5994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13" y="1825625"/>
            <a:ext cx="6404111" cy="40873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New Station on New Site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Building size:  Approx. 21,000 SF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12 Active Duty Personnel 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Minimum of 4 Apparatus 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Public Outreach through Open Houses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Design Commission Review Required</a:t>
            </a:r>
          </a:p>
          <a:p>
            <a:pPr marL="0" lvl="0" indent="0">
              <a:buNone/>
            </a:pPr>
            <a:r>
              <a:rPr lang="en-US" sz="3000" dirty="0">
                <a:solidFill>
                  <a:schemeClr val="tx1"/>
                </a:solidFill>
              </a:rPr>
              <a:t>1% for Art included in this Project</a:t>
            </a:r>
          </a:p>
          <a:p>
            <a:pPr marL="0" lv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BBAE3-99CB-4BDD-82B2-5CD0E4A3F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142" y="0"/>
            <a:ext cx="4735858" cy="3150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F2285E-2503-406F-9D0D-40670621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574" y="3637935"/>
            <a:ext cx="4705426" cy="23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85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420B24E-61AC-4B28-A661-E87135210673}"/>
              </a:ext>
            </a:extLst>
          </p:cNvPr>
          <p:cNvSpPr/>
          <p:nvPr/>
        </p:nvSpPr>
        <p:spPr>
          <a:xfrm>
            <a:off x="4191000" y="0"/>
            <a:ext cx="2752725" cy="5994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Programming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613" y="1825625"/>
            <a:ext cx="9862916" cy="408732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12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sz="2400" dirty="0"/>
              <a:t>2007 COS Fire Station Universal Programming Manual – Provided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Further Programming Updates from Levy Program – To be Provided to Selected Team</a:t>
            </a:r>
          </a:p>
          <a:p>
            <a:pPr marL="0" lvl="0" indent="0">
              <a:buNone/>
            </a:pPr>
            <a:endParaRPr lang="en-US" sz="2400" dirty="0"/>
          </a:p>
          <a:p>
            <a:pPr marL="0" lvl="0" indent="0">
              <a:buNone/>
            </a:pPr>
            <a:r>
              <a:rPr lang="en-US" sz="2400" dirty="0"/>
              <a:t>Program Verification is Required</a:t>
            </a:r>
          </a:p>
          <a:p>
            <a:pPr lvl="0"/>
            <a:r>
              <a:rPr lang="en-US" sz="2400" dirty="0"/>
              <a:t>SFD Operational Changes</a:t>
            </a:r>
          </a:p>
          <a:p>
            <a:pPr lvl="0"/>
            <a:r>
              <a:rPr lang="en-US" sz="2400" dirty="0"/>
              <a:t>COVID-19</a:t>
            </a:r>
          </a:p>
          <a:p>
            <a:pPr marL="0" lv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4211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695"/>
            <a:ext cx="10515600" cy="4087324"/>
          </a:xfrm>
        </p:spPr>
        <p:txBody>
          <a:bodyPr>
            <a:noAutofit/>
          </a:bodyPr>
          <a:lstStyle/>
          <a:p>
            <a:pPr marL="0" indent="0" eaLnBrk="1" hangingPunct="1"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Design Team Selection – Oct 2020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Contract Negotiations – Oct / Nov 2020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sz="2800" dirty="0" err="1">
                <a:solidFill>
                  <a:schemeClr val="tx1"/>
                </a:solidFill>
              </a:rPr>
              <a:t>PreDesign</a:t>
            </a:r>
            <a:r>
              <a:rPr lang="en-US" sz="2800" dirty="0">
                <a:solidFill>
                  <a:schemeClr val="tx1"/>
                </a:solidFill>
              </a:rPr>
              <a:t> / Programming / SD – Nov 2020 </a:t>
            </a:r>
          </a:p>
          <a:p>
            <a:pPr marL="457200" lvl="1" indent="0"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City Sets MACC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  <a:effectLst/>
              </a:rPr>
              <a:t>Design – Q2 2021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Construction – Q1 2023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sz="2800" dirty="0">
                <a:solidFill>
                  <a:schemeClr val="tx1"/>
                </a:solidFill>
              </a:rPr>
              <a:t>Completion - Mid-2024</a:t>
            </a:r>
            <a:endParaRPr lang="en-US" sz="28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12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AA946-2A39-424E-A821-56BE66B13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329" y="-1948"/>
            <a:ext cx="4543671" cy="30401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EC202C-8AB8-4713-89EE-60C139314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329" y="3491870"/>
            <a:ext cx="4543672" cy="25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40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FC88B0-E5CA-42F3-9CDF-0CB3296AF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13888"/>
            <a:ext cx="12192000" cy="673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31940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Sustainability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880" y="1499974"/>
            <a:ext cx="10515600" cy="7163965"/>
          </a:xfrm>
        </p:spPr>
        <p:txBody>
          <a:bodyPr>
            <a:noAutofit/>
          </a:bodyPr>
          <a:lstStyle/>
          <a:p>
            <a:pPr marL="0" indent="0" eaLnBrk="1" hangingPunct="1">
              <a:buClrTx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USGBC</a:t>
            </a:r>
            <a:r>
              <a:rPr lang="en-US" dirty="0">
                <a:solidFill>
                  <a:schemeClr val="bg1"/>
                </a:solidFill>
                <a:effectLst/>
              </a:rPr>
              <a:t> accredited team member required</a:t>
            </a:r>
            <a:endParaRPr lang="en-US" sz="3500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buClrTx/>
              <a:buNone/>
              <a:defRPr/>
            </a:pPr>
            <a:r>
              <a:rPr lang="en-US" dirty="0">
                <a:solidFill>
                  <a:schemeClr val="bg1"/>
                </a:solidFill>
                <a:effectLst/>
                <a:cs typeface="Tahoma" pitchFamily="34" charset="0"/>
              </a:rPr>
              <a:t>Sustainable Buildings and Sites Policy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cs typeface="Tahoma" pitchFamily="34" charset="0"/>
              </a:rPr>
              <a:t>LEED Gold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effectLst/>
                <a:ea typeface="+mn-ea"/>
                <a:cs typeface="Tahoma" pitchFamily="34" charset="0"/>
              </a:rPr>
              <a:t>15% min. more efficient energy use intensity performance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effectLst/>
                <a:ea typeface="+mn-ea"/>
                <a:cs typeface="Tahoma" pitchFamily="34" charset="0"/>
              </a:rPr>
              <a:t>30% min. more efficient water use performance</a:t>
            </a:r>
          </a:p>
          <a:p>
            <a:pPr lvl="1">
              <a:lnSpc>
                <a:spcPct val="11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effectLst/>
                <a:ea typeface="+mn-ea"/>
                <a:cs typeface="Tahoma" pitchFamily="34" charset="0"/>
              </a:rPr>
              <a:t>90% waste diversion rate for demo, 75% waste diversion rate for non-demo</a:t>
            </a:r>
          </a:p>
          <a:p>
            <a:pPr lvl="1">
              <a:lnSpc>
                <a:spcPct val="110000"/>
              </a:lnSpc>
              <a:buClrTx/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  <a:effectLst/>
                <a:ea typeface="+mn-ea"/>
                <a:cs typeface="Tahoma" pitchFamily="34" charset="0"/>
              </a:rPr>
              <a:t>Bicycle parking and changing/showering facilities </a:t>
            </a:r>
          </a:p>
          <a:p>
            <a:pPr marL="0" indent="0" eaLnBrk="1" hangingPunct="1">
              <a:buClrTx/>
              <a:buNone/>
              <a:defRPr/>
            </a:pPr>
            <a:r>
              <a:rPr lang="en-US" dirty="0">
                <a:solidFill>
                  <a:schemeClr val="bg1"/>
                </a:solidFill>
              </a:rPr>
              <a:t>Green New Deal – Requires station to be fossil fuel free</a:t>
            </a:r>
            <a:endParaRPr lang="en-US" dirty="0">
              <a:solidFill>
                <a:schemeClr val="bg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0" indent="0" eaLnBrk="1" hangingPunct="1">
              <a:buClrTx/>
              <a:buNone/>
              <a:defRPr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lvl="2">
              <a:buClrTx/>
              <a:buFont typeface="Arial" panose="020B0604020202020204" pitchFamily="34" charset="0"/>
              <a:buChar char="•"/>
              <a:defRPr/>
            </a:pPr>
            <a:endParaRPr lang="en-US" sz="28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494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3DA5"/>
      </a:dk1>
      <a:lt1>
        <a:sysClr val="window" lastClr="FFFFFF"/>
      </a:lt1>
      <a:dk2>
        <a:srgbClr val="003DA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attle Tex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.25.18 City-wide PowerPoint Template" id="{50BCF532-A877-4BC6-93CC-BECF1D76A87E}" vid="{08C43C2F-C7D1-4690-A9E8-424F774E928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Set xmlns="a6d2e5b7-eb44-4f89-8454-79eae4ada39f" xsi:nil="true"/>
    <PublishingExpirationDate xmlns="http://schemas.microsoft.com/sharepoint/v3" xsi:nil="true"/>
    <PublishingStartDate xmlns="http://schemas.microsoft.com/sharepoint/v3" xsi:nil="true"/>
    <SortOrder xmlns="a2df05f4-7dbc-4a65-9287-fd8c07291ac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EE184CAEF5E844869288514EDF068F" ma:contentTypeVersion="11" ma:contentTypeDescription="Create a new document." ma:contentTypeScope="" ma:versionID="e265edfdb9f5f9c159bd586cd2ee1403">
  <xsd:schema xmlns:xsd="http://www.w3.org/2001/XMLSchema" xmlns:xs="http://www.w3.org/2001/XMLSchema" xmlns:p="http://schemas.microsoft.com/office/2006/metadata/properties" xmlns:ns1="http://schemas.microsoft.com/sharepoint/v3" xmlns:ns2="a6d2e5b7-eb44-4f89-8454-79eae4ada39f" xmlns:ns3="a2df05f4-7dbc-4a65-9287-fd8c07291ac8" targetNamespace="http://schemas.microsoft.com/office/2006/metadata/properties" ma:root="true" ma:fieldsID="39fbb6ab3390c907e4a495b1170d41a3" ns1:_="" ns2:_="" ns3:_="">
    <xsd:import namespace="http://schemas.microsoft.com/sharepoint/v3"/>
    <xsd:import namespace="a6d2e5b7-eb44-4f89-8454-79eae4ada39f"/>
    <xsd:import namespace="a2df05f4-7dbc-4a65-9287-fd8c07291ac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Set" minOccurs="0"/>
                <xsd:element ref="ns3:SortOrder" minOccurs="0"/>
                <xsd:element ref="ns2:MediaServiceMetadata" minOccurs="0"/>
                <xsd:element ref="ns2:MediaServiceFastMetadata" minOccurs="0"/>
                <xsd:element ref="ns1:_dlc_Exemp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  <xsd:element name="_dlc_Exempt" ma:index="14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d2e5b7-eb44-4f89-8454-79eae4ada39f" elementFormDefault="qualified">
    <xsd:import namespace="http://schemas.microsoft.com/office/2006/documentManagement/types"/>
    <xsd:import namespace="http://schemas.microsoft.com/office/infopath/2007/PartnerControls"/>
    <xsd:element name="Document_x0020_Set" ma:index="10" nillable="true" ma:displayName="Document Set" ma:format="Dropdown" ma:internalName="Document_x0020_Se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enda"/>
                    <xsd:enumeration value="Business Card"/>
                    <xsd:enumeration value="Email"/>
                    <xsd:enumeration value="Letterhead"/>
                    <xsd:enumeration value="Memo"/>
                    <xsd:enumeration value="Pillars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df05f4-7dbc-4a65-9287-fd8c07291ac8" elementFormDefault="qualified">
    <xsd:import namespace="http://schemas.microsoft.com/office/2006/documentManagement/types"/>
    <xsd:import namespace="http://schemas.microsoft.com/office/infopath/2007/PartnerControls"/>
    <xsd:element name="SortOrder" ma:index="11" nillable="true" ma:displayName="Sort Order" ma:decimals="0" ma:description="Enter a number to choose the sort position of this item." ma:internalName="SortOrder" ma:readOnly="false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PolicyAudit" staticId="0x0101002FEE184CAEF5E844869288514EDF068F|-421390505" UniqueId="4cc5e178-efbe-4e3f-a930-b52c939c7d9b">
      <p:Name>Auditing</p:Name>
      <p:Description>Audits user actions on documents and list items to the Audit Log.</p:Description>
      <p:CustomData>
        <Audit>
          <Update/>
          <DeleteRestore/>
        </Audit>
      </p:CustomData>
    </p:PolicyItem>
  </p:PolicyItems>
</p:Policy>
</file>

<file path=customXml/itemProps1.xml><?xml version="1.0" encoding="utf-8"?>
<ds:datastoreItem xmlns:ds="http://schemas.openxmlformats.org/officeDocument/2006/customXml" ds:itemID="{62A82C13-6FD8-4D5E-B1CD-6BADBA76DE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0CD351-0561-4B41-9079-EB7703943CEB}">
  <ds:schemaRefs>
    <ds:schemaRef ds:uri="a6d2e5b7-eb44-4f89-8454-79eae4ada39f"/>
    <ds:schemaRef ds:uri="http://schemas.openxmlformats.org/package/2006/metadata/core-properties"/>
    <ds:schemaRef ds:uri="http://schemas.microsoft.com/office/2006/documentManagement/types"/>
    <ds:schemaRef ds:uri="a2df05f4-7dbc-4a65-9287-fd8c07291ac8"/>
    <ds:schemaRef ds:uri="http://schemas.microsoft.com/office/infopath/2007/PartnerControls"/>
    <ds:schemaRef ds:uri="http://purl.org/dc/elements/1.1/"/>
    <ds:schemaRef ds:uri="http://schemas.microsoft.com/sharepoint/v3"/>
    <ds:schemaRef ds:uri="http://purl.org/dc/dcmitype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F2171E8-4F0A-465B-8EA4-3A754D6DC9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6d2e5b7-eb44-4f89-8454-79eae4ada39f"/>
    <ds:schemaRef ds:uri="a2df05f4-7dbc-4a65-9287-fd8c07291a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8214357A-7FDE-4DF2-A65F-B54FB687857C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fas-city-powerpoint-template</Template>
  <TotalTime>1304</TotalTime>
  <Words>545</Words>
  <Application>Microsoft Office PowerPoint</Application>
  <PresentationFormat>Widescreen</PresentationFormat>
  <Paragraphs>116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Arial</vt:lpstr>
      <vt:lpstr>Seattle Text</vt:lpstr>
      <vt:lpstr>Tahoma</vt:lpstr>
      <vt:lpstr>Wingdings</vt:lpstr>
      <vt:lpstr>Office Theme</vt:lpstr>
      <vt:lpstr>FIRE STATION 31 REPLACEMENT</vt:lpstr>
      <vt:lpstr>Introductions</vt:lpstr>
      <vt:lpstr>   Project Background</vt:lpstr>
      <vt:lpstr>New Site 11302 Meridian Avenue N</vt:lpstr>
      <vt:lpstr>New Site 11302 Meridian Avenue N</vt:lpstr>
      <vt:lpstr>Project Details</vt:lpstr>
      <vt:lpstr>Project Programming Phase</vt:lpstr>
      <vt:lpstr>Project Schedule</vt:lpstr>
      <vt:lpstr>Sustainability</vt:lpstr>
      <vt:lpstr>Consultant Contract Requirements</vt:lpstr>
      <vt:lpstr>RFQ Selection Timeline</vt:lpstr>
      <vt:lpstr>RFQ Selection Process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Citywide PowerPoint template</dc:title>
  <dc:creator>Wilder, Cyndi</dc:creator>
  <cp:lastModifiedBy>Wong, Carol</cp:lastModifiedBy>
  <cp:revision>46</cp:revision>
  <dcterms:created xsi:type="dcterms:W3CDTF">2018-04-27T21:09:20Z</dcterms:created>
  <dcterms:modified xsi:type="dcterms:W3CDTF">2020-08-18T18:32:31Z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0x0101002FEE184CAEF5E844869288514EDF068F</vt:lpwstr>
  </property>
</Properties>
</file>